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300" r:id="rId2"/>
    <p:sldId id="262" r:id="rId3"/>
    <p:sldId id="294" r:id="rId4"/>
    <p:sldId id="295" r:id="rId5"/>
    <p:sldId id="296" r:id="rId6"/>
    <p:sldId id="297" r:id="rId7"/>
    <p:sldId id="30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6" d="100"/>
          <a:sy n="86" d="100"/>
        </p:scale>
        <p:origin x="60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D4DB57-6B7D-4371-9102-EB3E463F0913}" type="datetimeFigureOut">
              <a:rPr lang="en-US" smtClean="0"/>
              <a:t>12/6/2024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078424-C223-4ECB-827B-EC34200D6BDB}" type="slidenum">
              <a:rPr lang="en-US" smtClean="0"/>
              <a:t>‹#›</a:t>
            </a:fld>
            <a:endParaRPr lang="en-US"/>
          </a:p>
        </p:txBody>
      </p:sp>
    </p:spTree>
    <p:extLst>
      <p:ext uri="{BB962C8B-B14F-4D97-AF65-F5344CB8AC3E}">
        <p14:creationId xmlns:p14="http://schemas.microsoft.com/office/powerpoint/2010/main" val="3420040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charset="0"/>
              </a:defRPr>
            </a:lvl1pPr>
            <a:lvl2pPr marL="742950" indent="-285750" defTabSz="457200">
              <a:defRPr>
                <a:solidFill>
                  <a:schemeClr val="tx1"/>
                </a:solidFill>
                <a:latin typeface="Arial" charset="0"/>
              </a:defRPr>
            </a:lvl2pPr>
            <a:lvl3pPr marL="1143000" indent="-228600" defTabSz="457200">
              <a:defRPr>
                <a:solidFill>
                  <a:schemeClr val="tx1"/>
                </a:solidFill>
                <a:latin typeface="Arial" charset="0"/>
              </a:defRPr>
            </a:lvl3pPr>
            <a:lvl4pPr marL="1600200" indent="-228600" defTabSz="457200">
              <a:defRPr>
                <a:solidFill>
                  <a:schemeClr val="tx1"/>
                </a:solidFill>
                <a:latin typeface="Arial" charset="0"/>
              </a:defRPr>
            </a:lvl4pPr>
            <a:lvl5pPr marL="2057400" indent="-228600" defTabSz="457200">
              <a:defRPr>
                <a:solidFill>
                  <a:schemeClr val="tx1"/>
                </a:solidFill>
                <a:latin typeface="Arial" charset="0"/>
              </a:defRPr>
            </a:lvl5pPr>
            <a:lvl6pPr marL="2514600" indent="-228600" defTabSz="457200" eaLnBrk="0" fontAlgn="base" hangingPunct="0">
              <a:spcBef>
                <a:spcPct val="0"/>
              </a:spcBef>
              <a:spcAft>
                <a:spcPct val="0"/>
              </a:spcAft>
              <a:defRPr>
                <a:solidFill>
                  <a:schemeClr val="tx1"/>
                </a:solidFill>
                <a:latin typeface="Arial" charset="0"/>
              </a:defRPr>
            </a:lvl6pPr>
            <a:lvl7pPr marL="2971800" indent="-228600" defTabSz="457200" eaLnBrk="0" fontAlgn="base" hangingPunct="0">
              <a:spcBef>
                <a:spcPct val="0"/>
              </a:spcBef>
              <a:spcAft>
                <a:spcPct val="0"/>
              </a:spcAft>
              <a:defRPr>
                <a:solidFill>
                  <a:schemeClr val="tx1"/>
                </a:solidFill>
                <a:latin typeface="Arial" charset="0"/>
              </a:defRPr>
            </a:lvl7pPr>
            <a:lvl8pPr marL="3429000" indent="-228600" defTabSz="457200" eaLnBrk="0" fontAlgn="base" hangingPunct="0">
              <a:spcBef>
                <a:spcPct val="0"/>
              </a:spcBef>
              <a:spcAft>
                <a:spcPct val="0"/>
              </a:spcAft>
              <a:defRPr>
                <a:solidFill>
                  <a:schemeClr val="tx1"/>
                </a:solidFill>
                <a:latin typeface="Arial" charset="0"/>
              </a:defRPr>
            </a:lvl8pPr>
            <a:lvl9pPr marL="3886200" indent="-228600" defTabSz="457200" eaLnBrk="0" fontAlgn="base" hangingPunct="0">
              <a:spcBef>
                <a:spcPct val="0"/>
              </a:spcBef>
              <a:spcAft>
                <a:spcPct val="0"/>
              </a:spcAft>
              <a:defRPr>
                <a:solidFill>
                  <a:schemeClr val="tx1"/>
                </a:solidFill>
                <a:latin typeface="Arial"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FAE0026-955F-44E1-A67F-8A6C652B5D68}" type="slidenum">
              <a:rPr kumimoji="0" lang="en-US" altLang="vi-VN"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vi-VN"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vi-VN" altLang="vi-VN">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4518846-F6E0-4771-83B5-8AE142D77D0D}"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398491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518846-F6E0-4771-83B5-8AE142D77D0D}"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1253345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518846-F6E0-4771-83B5-8AE142D77D0D}"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3747952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518846-F6E0-4771-83B5-8AE142D77D0D}"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135437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518846-F6E0-4771-83B5-8AE142D77D0D}"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938682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518846-F6E0-4771-83B5-8AE142D77D0D}"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279203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518846-F6E0-4771-83B5-8AE142D77D0D}" type="datetimeFigureOut">
              <a:rPr lang="en-US" smtClean="0"/>
              <a:pPr/>
              <a:t>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2859274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518846-F6E0-4771-83B5-8AE142D77D0D}" type="datetimeFigureOut">
              <a:rPr lang="en-US" smtClean="0"/>
              <a:pPr/>
              <a:t>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1525517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18846-F6E0-4771-83B5-8AE142D77D0D}" type="datetimeFigureOut">
              <a:rPr lang="en-US" smtClean="0"/>
              <a:pPr/>
              <a:t>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715079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518846-F6E0-4771-83B5-8AE142D77D0D}"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14957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518846-F6E0-4771-83B5-8AE142D77D0D}"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B9002-2A5D-4473-BFB9-11E5AFC0F95B}" type="slidenum">
              <a:rPr lang="en-US" smtClean="0"/>
              <a:pPr/>
              <a:t>‹#›</a:t>
            </a:fld>
            <a:endParaRPr lang="en-US"/>
          </a:p>
        </p:txBody>
      </p:sp>
    </p:spTree>
    <p:extLst>
      <p:ext uri="{BB962C8B-B14F-4D97-AF65-F5344CB8AC3E}">
        <p14:creationId xmlns:p14="http://schemas.microsoft.com/office/powerpoint/2010/main" val="99093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518846-F6E0-4771-83B5-8AE142D77D0D}" type="datetimeFigureOut">
              <a:rPr lang="en-US" smtClean="0"/>
              <a:pPr/>
              <a:t>12/6/2024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B9002-2A5D-4473-BFB9-11E5AFC0F95B}" type="slidenum">
              <a:rPr lang="en-US" smtClean="0"/>
              <a:pPr/>
              <a:t>‹#›</a:t>
            </a:fld>
            <a:endParaRPr lang="en-US"/>
          </a:p>
        </p:txBody>
      </p:sp>
    </p:spTree>
    <p:extLst>
      <p:ext uri="{BB962C8B-B14F-4D97-AF65-F5344CB8AC3E}">
        <p14:creationId xmlns:p14="http://schemas.microsoft.com/office/powerpoint/2010/main" val="934494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1952625" y="152400"/>
            <a:ext cx="82867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1600">
                <a:solidFill>
                  <a:prstClr val="black"/>
                </a:solidFill>
                <a:latin typeface="UTM Avo" panose="02040603050506020204" pitchFamily="18" charset="0"/>
              </a:rPr>
              <a:t> </a:t>
            </a:r>
            <a:r>
              <a:rPr lang="en-US" altLang="en-US" sz="3200" b="1">
                <a:solidFill>
                  <a:srgbClr val="FF0000"/>
                </a:solidFill>
                <a:latin typeface="UTM Avo" panose="02040603050506020204" pitchFamily="18" charset="0"/>
              </a:rPr>
              <a:t>Quạ và đàn bồ câu</a:t>
            </a:r>
            <a:endParaRPr lang="en-US" altLang="en-US" sz="5400" b="1">
              <a:solidFill>
                <a:srgbClr val="FF0000"/>
              </a:solidFill>
              <a:latin typeface="UTM Avo" panose="02040603050506020204" pitchFamily="18" charset="0"/>
            </a:endParaRPr>
          </a:p>
          <a:p>
            <a:pPr algn="just"/>
            <a:r>
              <a:rPr lang="en-US" altLang="en-US" sz="3200">
                <a:solidFill>
                  <a:prstClr val="black"/>
                </a:solidFill>
                <a:latin typeface="UTM Avo" panose="02040603050506020204" pitchFamily="18" charset="0"/>
              </a:rPr>
              <a:t>    Quạ thấy đàn bồ câu được nuôi ăn đầy đủ, nó bôi trắng lông mình rồi bay vào chuồng bồ câu. Đàn bồ câu thoạt đầu tưởng nó cũng là bồ câu như mọi con khác, thế là cho nó vào chuồng. Nhưng quạ quên khuấy và cất tiếng kêu theo lối quạ. Bấy giờ họ nhà bồ câu xúm vào mổ và đuổi nó đi. Quạ bay trở về với họ nhà quạ, nhưng họ nhà quạ sợ hãi nó bởi vì nó trắng toát, và cũng đuổi cổ nó đi.</a:t>
            </a:r>
          </a:p>
          <a:p>
            <a:r>
              <a:rPr lang="en-US" altLang="en-US" sz="3200">
                <a:solidFill>
                  <a:prstClr val="black"/>
                </a:solidFill>
                <a:latin typeface="UTM Avo" panose="02040603050506020204" pitchFamily="18" charset="0"/>
              </a:rPr>
              <a:t>                             (Theo Truyện ngụ ngôn)</a:t>
            </a:r>
            <a:r>
              <a:rPr lang="en-US" altLang="en-US" sz="3200" b="1">
                <a:solidFill>
                  <a:prstClr val="black"/>
                </a:solidFill>
                <a:latin typeface="UTM Avo" panose="02040603050506020204" pitchFamily="18" charset="0"/>
              </a:rPr>
              <a:t> </a:t>
            </a:r>
            <a:endParaRPr lang="en-US" altLang="en-US" sz="3200">
              <a:solidFill>
                <a:prstClr val="black"/>
              </a:solidFill>
              <a:latin typeface="UTM Avo" panose="02040603050506020204" pitchFamily="18" charset="0"/>
            </a:endParaRPr>
          </a:p>
        </p:txBody>
      </p:sp>
    </p:spTree>
    <p:extLst>
      <p:ext uri="{BB962C8B-B14F-4D97-AF65-F5344CB8AC3E}">
        <p14:creationId xmlns:p14="http://schemas.microsoft.com/office/powerpoint/2010/main" val="989583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txBox="1">
            <a:spLocks noGrp="1"/>
          </p:cNvSpPr>
          <p:nvPr>
            <p:ph type="ctrTitle"/>
          </p:nvPr>
        </p:nvSpPr>
        <p:spPr>
          <a:xfrm>
            <a:off x="2438400" y="89118"/>
            <a:ext cx="7772400" cy="533400"/>
          </a:xfrm>
          <a:prstGeom prst="rect">
            <a:avLst/>
          </a:prstGeom>
        </p:spPr>
        <p:txBody>
          <a:bodyPr vert="horz" lIns="91440" tIns="45720" rIns="91440" bIns="45720" rtlCol="0" anchor="ctr">
            <a:normAutofit fontScale="90000"/>
          </a:bodyPr>
          <a:lstStyle/>
          <a:p>
            <a:pPr marL="342900" indent="-342900" algn="l">
              <a:spcBef>
                <a:spcPct val="20000"/>
              </a:spcBef>
              <a:defRPr/>
            </a:pPr>
            <a:r>
              <a:rPr lang="en-US" sz="3600" dirty="0">
                <a:latin typeface="+mn-lt"/>
                <a:ea typeface="+mn-ea"/>
                <a:cs typeface="+mn-cs"/>
              </a:rPr>
              <a:t> </a:t>
            </a:r>
            <a:r>
              <a:rPr lang="en-US" sz="4000" b="1" dirty="0">
                <a:latin typeface="+mn-lt"/>
                <a:ea typeface="+mn-ea"/>
                <a:cs typeface="+mn-cs"/>
              </a:rPr>
              <a:t>Kể chuyện</a:t>
            </a:r>
          </a:p>
        </p:txBody>
      </p:sp>
      <p:sp>
        <p:nvSpPr>
          <p:cNvPr id="14" name="Oval 13"/>
          <p:cNvSpPr/>
          <p:nvPr/>
        </p:nvSpPr>
        <p:spPr>
          <a:xfrm>
            <a:off x="4648200" y="0"/>
            <a:ext cx="6248400" cy="68580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3200" b="1" dirty="0">
                <a:solidFill>
                  <a:prstClr val="white"/>
                </a:solidFill>
                <a:latin typeface="UTM Avo" panose="02040603050506020204" pitchFamily="18" charset="0"/>
                <a:cs typeface="Times New Roman" pitchFamily="18" charset="0"/>
              </a:rPr>
              <a:t>Quạ và đàn bồ câu</a:t>
            </a:r>
          </a:p>
        </p:txBody>
      </p:sp>
      <p:sp>
        <p:nvSpPr>
          <p:cNvPr id="15" name="TextBox 14"/>
          <p:cNvSpPr txBox="1"/>
          <p:nvPr/>
        </p:nvSpPr>
        <p:spPr>
          <a:xfrm>
            <a:off x="1794020" y="3200401"/>
            <a:ext cx="4073381" cy="769441"/>
          </a:xfrm>
          <a:prstGeom prst="rect">
            <a:avLst/>
          </a:prstGeom>
          <a:noFill/>
        </p:spPr>
        <p:txBody>
          <a:bodyPr wrap="square" rtlCol="0">
            <a:spAutoFit/>
          </a:bodyPr>
          <a:lstStyle/>
          <a:p>
            <a:r>
              <a:rPr lang="en-US" sz="2200" dirty="0">
                <a:solidFill>
                  <a:prstClr val="black"/>
                </a:solidFill>
                <a:latin typeface="UTM Avo" panose="02040603050506020204" pitchFamily="18" charset="0"/>
                <a:cs typeface="Times New Roman" pitchFamily="18" charset="0"/>
              </a:rPr>
              <a:t>Quạ bôi trắng lông </a:t>
            </a:r>
            <a:r>
              <a:rPr lang="en-US" sz="2200">
                <a:solidFill>
                  <a:prstClr val="black"/>
                </a:solidFill>
                <a:latin typeface="UTM Avo" panose="02040603050506020204" pitchFamily="18" charset="0"/>
                <a:cs typeface="Times New Roman" pitchFamily="18" charset="0"/>
              </a:rPr>
              <a:t>mình </a:t>
            </a:r>
          </a:p>
          <a:p>
            <a:r>
              <a:rPr lang="en-US" sz="2200">
                <a:solidFill>
                  <a:prstClr val="black"/>
                </a:solidFill>
                <a:latin typeface="UTM Avo" panose="02040603050506020204" pitchFamily="18" charset="0"/>
                <a:cs typeface="Times New Roman" pitchFamily="18" charset="0"/>
              </a:rPr>
              <a:t>để </a:t>
            </a:r>
            <a:r>
              <a:rPr lang="en-US" sz="2200" dirty="0">
                <a:solidFill>
                  <a:prstClr val="black"/>
                </a:solidFill>
                <a:latin typeface="UTM Avo" panose="02040603050506020204" pitchFamily="18" charset="0"/>
                <a:cs typeface="Times New Roman" pitchFamily="18" charset="0"/>
              </a:rPr>
              <a:t>làm gì?</a:t>
            </a:r>
          </a:p>
        </p:txBody>
      </p:sp>
      <p:sp>
        <p:nvSpPr>
          <p:cNvPr id="16" name="TextBox 15"/>
          <p:cNvSpPr txBox="1"/>
          <p:nvPr/>
        </p:nvSpPr>
        <p:spPr>
          <a:xfrm>
            <a:off x="6172201" y="3124201"/>
            <a:ext cx="5321347" cy="430887"/>
          </a:xfrm>
          <a:prstGeom prst="rect">
            <a:avLst/>
          </a:prstGeom>
          <a:noFill/>
        </p:spPr>
        <p:txBody>
          <a:bodyPr wrap="square" rtlCol="0">
            <a:spAutoFit/>
          </a:bodyPr>
          <a:lstStyle/>
          <a:p>
            <a:r>
              <a:rPr lang="en-US" sz="2200" dirty="0">
                <a:solidFill>
                  <a:prstClr val="black"/>
                </a:solidFill>
                <a:latin typeface="UTM Avo" panose="02040603050506020204" pitchFamily="18" charset="0"/>
                <a:cs typeface="Times New Roman" pitchFamily="18" charset="0"/>
              </a:rPr>
              <a:t>Vì sao đàn bồ câu cho quạ vào chuồng?</a:t>
            </a:r>
          </a:p>
        </p:txBody>
      </p:sp>
      <p:pic>
        <p:nvPicPr>
          <p:cNvPr id="23" name="Picture 22" descr="118312438_631561137750570_3142609948259279998_n.jpg"/>
          <p:cNvPicPr>
            <a:picLocks noChangeAspect="1"/>
          </p:cNvPicPr>
          <p:nvPr/>
        </p:nvPicPr>
        <p:blipFill>
          <a:blip r:embed="rId2" cstate="print"/>
          <a:stretch>
            <a:fillRect/>
          </a:stretch>
        </p:blipFill>
        <p:spPr>
          <a:xfrm>
            <a:off x="1676400" y="685800"/>
            <a:ext cx="4343400" cy="2606040"/>
          </a:xfrm>
          <a:prstGeom prst="rect">
            <a:avLst/>
          </a:prstGeom>
        </p:spPr>
      </p:pic>
      <p:pic>
        <p:nvPicPr>
          <p:cNvPr id="24" name="Picture 23" descr="118208873_3011689542273038_8162256715724465640_n.jpg"/>
          <p:cNvPicPr>
            <a:picLocks noChangeAspect="1"/>
          </p:cNvPicPr>
          <p:nvPr/>
        </p:nvPicPr>
        <p:blipFill>
          <a:blip r:embed="rId3" cstate="print"/>
          <a:stretch>
            <a:fillRect/>
          </a:stretch>
        </p:blipFill>
        <p:spPr>
          <a:xfrm>
            <a:off x="6383409" y="3967901"/>
            <a:ext cx="4073382" cy="2204300"/>
          </a:xfrm>
          <a:prstGeom prst="rect">
            <a:avLst/>
          </a:prstGeom>
        </p:spPr>
      </p:pic>
      <p:pic>
        <p:nvPicPr>
          <p:cNvPr id="25" name="Picture 24" descr="118220695_729850357868791_3040304506236713068_n.jpg"/>
          <p:cNvPicPr>
            <a:picLocks noChangeAspect="1"/>
          </p:cNvPicPr>
          <p:nvPr/>
        </p:nvPicPr>
        <p:blipFill>
          <a:blip r:embed="rId4" cstate="print"/>
          <a:stretch>
            <a:fillRect/>
          </a:stretch>
        </p:blipFill>
        <p:spPr>
          <a:xfrm>
            <a:off x="6172200" y="685800"/>
            <a:ext cx="4495800" cy="2505856"/>
          </a:xfrm>
          <a:prstGeom prst="rect">
            <a:avLst/>
          </a:prstGeom>
        </p:spPr>
      </p:pic>
      <p:pic>
        <p:nvPicPr>
          <p:cNvPr id="26" name="Picture 25" descr="118443511_338114983903745_6681979254622359003_n.jpg"/>
          <p:cNvPicPr>
            <a:picLocks noChangeAspect="1"/>
          </p:cNvPicPr>
          <p:nvPr/>
        </p:nvPicPr>
        <p:blipFill>
          <a:blip r:embed="rId5" cstate="print"/>
          <a:stretch>
            <a:fillRect/>
          </a:stretch>
        </p:blipFill>
        <p:spPr>
          <a:xfrm>
            <a:off x="1804555" y="3934281"/>
            <a:ext cx="4180465" cy="2286000"/>
          </a:xfrm>
          <a:prstGeom prst="rect">
            <a:avLst/>
          </a:prstGeom>
        </p:spPr>
      </p:pic>
      <p:sp>
        <p:nvSpPr>
          <p:cNvPr id="27" name="TextBox 26"/>
          <p:cNvSpPr txBox="1"/>
          <p:nvPr/>
        </p:nvSpPr>
        <p:spPr>
          <a:xfrm>
            <a:off x="1761160" y="6096001"/>
            <a:ext cx="3512949" cy="769441"/>
          </a:xfrm>
          <a:prstGeom prst="rect">
            <a:avLst/>
          </a:prstGeom>
          <a:noFill/>
        </p:spPr>
        <p:txBody>
          <a:bodyPr wrap="none" rtlCol="0">
            <a:spAutoFit/>
          </a:bodyPr>
          <a:lstStyle/>
          <a:p>
            <a:r>
              <a:rPr lang="en-US" sz="2200" dirty="0">
                <a:solidFill>
                  <a:prstClr val="black"/>
                </a:solidFill>
                <a:latin typeface="UTM Avo" panose="02040603050506020204" pitchFamily="18" charset="0"/>
                <a:cs typeface="Times New Roman" pitchFamily="18" charset="0"/>
              </a:rPr>
              <a:t>Phát hiện ra quạ, đàn bồ </a:t>
            </a:r>
            <a:r>
              <a:rPr lang="en-US" sz="2200">
                <a:solidFill>
                  <a:prstClr val="black"/>
                </a:solidFill>
                <a:latin typeface="UTM Avo" panose="02040603050506020204" pitchFamily="18" charset="0"/>
                <a:cs typeface="Times New Roman" pitchFamily="18" charset="0"/>
              </a:rPr>
              <a:t>câu </a:t>
            </a:r>
          </a:p>
          <a:p>
            <a:r>
              <a:rPr lang="en-US" sz="2200">
                <a:solidFill>
                  <a:prstClr val="black"/>
                </a:solidFill>
                <a:latin typeface="UTM Avo" panose="02040603050506020204" pitchFamily="18" charset="0"/>
                <a:cs typeface="Times New Roman" pitchFamily="18" charset="0"/>
              </a:rPr>
              <a:t>làm </a:t>
            </a:r>
            <a:r>
              <a:rPr lang="en-US" sz="2200" dirty="0">
                <a:solidFill>
                  <a:prstClr val="black"/>
                </a:solidFill>
                <a:latin typeface="UTM Avo" panose="02040603050506020204" pitchFamily="18" charset="0"/>
                <a:cs typeface="Times New Roman" pitchFamily="18" charset="0"/>
              </a:rPr>
              <a:t>gì?</a:t>
            </a:r>
          </a:p>
        </p:txBody>
      </p:sp>
      <p:sp>
        <p:nvSpPr>
          <p:cNvPr id="28" name="TextBox 27"/>
          <p:cNvSpPr txBox="1"/>
          <p:nvPr/>
        </p:nvSpPr>
        <p:spPr>
          <a:xfrm>
            <a:off x="6287668" y="6096001"/>
            <a:ext cx="4989932" cy="769441"/>
          </a:xfrm>
          <a:prstGeom prst="rect">
            <a:avLst/>
          </a:prstGeom>
          <a:noFill/>
        </p:spPr>
        <p:txBody>
          <a:bodyPr wrap="square" rtlCol="0">
            <a:spAutoFit/>
          </a:bodyPr>
          <a:lstStyle/>
          <a:p>
            <a:r>
              <a:rPr lang="en-US" sz="2200" dirty="0">
                <a:solidFill>
                  <a:prstClr val="black"/>
                </a:solidFill>
                <a:latin typeface="UTM Avo" panose="02040603050506020204" pitchFamily="18" charset="0"/>
                <a:cs typeface="Times New Roman" pitchFamily="18" charset="0"/>
              </a:rPr>
              <a:t>Vì sao họ nhà </a:t>
            </a:r>
            <a:r>
              <a:rPr lang="en-US" sz="2200">
                <a:solidFill>
                  <a:prstClr val="black"/>
                </a:solidFill>
                <a:latin typeface="UTM Avo" panose="02040603050506020204" pitchFamily="18" charset="0"/>
                <a:cs typeface="Times New Roman" pitchFamily="18" charset="0"/>
              </a:rPr>
              <a:t>quạ cũng đuổi </a:t>
            </a:r>
          </a:p>
          <a:p>
            <a:r>
              <a:rPr lang="en-US" sz="2200">
                <a:solidFill>
                  <a:prstClr val="black"/>
                </a:solidFill>
                <a:latin typeface="UTM Avo" panose="02040603050506020204" pitchFamily="18" charset="0"/>
                <a:cs typeface="Times New Roman" pitchFamily="18" charset="0"/>
              </a:rPr>
              <a:t>quạ </a:t>
            </a:r>
            <a:r>
              <a:rPr lang="en-US" sz="2200" dirty="0">
                <a:solidFill>
                  <a:prstClr val="black"/>
                </a:solidFill>
                <a:latin typeface="UTM Avo" panose="02040603050506020204" pitchFamily="18" charset="0"/>
                <a:cs typeface="Times New Roman" pitchFamily="18" charset="0"/>
              </a:rPr>
              <a:t>đi?</a:t>
            </a:r>
          </a:p>
        </p:txBody>
      </p:sp>
    </p:spTree>
  </p:cSld>
  <p:clrMapOvr>
    <a:masterClrMapping/>
  </p:clrMapOvr>
  <p:transition>
    <p:wheel spokes="3"/>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18312438_631561137750570_3142609948259279998_n.jpg"/>
          <p:cNvPicPr>
            <a:picLocks noChangeAspect="1"/>
          </p:cNvPicPr>
          <p:nvPr/>
        </p:nvPicPr>
        <p:blipFill>
          <a:blip r:embed="rId2" cstate="print"/>
          <a:stretch>
            <a:fillRect/>
          </a:stretch>
        </p:blipFill>
        <p:spPr>
          <a:xfrm>
            <a:off x="2667000" y="1066800"/>
            <a:ext cx="6985000" cy="4191000"/>
          </a:xfrm>
          <a:prstGeom prst="rect">
            <a:avLst/>
          </a:prstGeom>
        </p:spPr>
      </p:pic>
      <p:sp>
        <p:nvSpPr>
          <p:cNvPr id="5" name="TextBox 4"/>
          <p:cNvSpPr txBox="1"/>
          <p:nvPr/>
        </p:nvSpPr>
        <p:spPr>
          <a:xfrm>
            <a:off x="2667000" y="296092"/>
            <a:ext cx="2819400" cy="584775"/>
          </a:xfrm>
          <a:prstGeom prst="rect">
            <a:avLst/>
          </a:prstGeom>
          <a:noFill/>
        </p:spPr>
        <p:txBody>
          <a:bodyPr wrap="square" rtlCol="0">
            <a:spAutoFit/>
          </a:bodyPr>
          <a:lstStyle/>
          <a:p>
            <a:r>
              <a:rPr lang="en-US" sz="3200" b="1" dirty="0" err="1">
                <a:solidFill>
                  <a:srgbClr val="FF0000"/>
                </a:solidFill>
                <a:latin typeface="Times New Roman" pitchFamily="18" charset="0"/>
                <a:cs typeface="Times New Roman" pitchFamily="18" charset="0"/>
              </a:rPr>
              <a:t>Tranh</a:t>
            </a:r>
            <a:r>
              <a:rPr lang="en-US" sz="3200" b="1" dirty="0">
                <a:solidFill>
                  <a:srgbClr val="FF0000"/>
                </a:solidFill>
                <a:latin typeface="Times New Roman" pitchFamily="18" charset="0"/>
                <a:cs typeface="Times New Roman" pitchFamily="18" charset="0"/>
              </a:rPr>
              <a:t> 1</a:t>
            </a:r>
          </a:p>
        </p:txBody>
      </p:sp>
      <p:sp>
        <p:nvSpPr>
          <p:cNvPr id="6" name="TextBox 5"/>
          <p:cNvSpPr txBox="1"/>
          <p:nvPr/>
        </p:nvSpPr>
        <p:spPr>
          <a:xfrm>
            <a:off x="2197100" y="5498813"/>
            <a:ext cx="7924800" cy="584775"/>
          </a:xfrm>
          <a:prstGeom prst="rect">
            <a:avLst/>
          </a:prstGeom>
          <a:noFill/>
        </p:spPr>
        <p:txBody>
          <a:bodyPr wrap="square" rtlCol="0">
            <a:spAutoFit/>
          </a:bodyPr>
          <a:lstStyle/>
          <a:p>
            <a:r>
              <a:rPr lang="en-US" sz="3200" b="1" dirty="0" err="1">
                <a:solidFill>
                  <a:srgbClr val="FF0000"/>
                </a:solidFill>
                <a:latin typeface="UTM Avo" panose="02040603050506020204" pitchFamily="18" charset="0"/>
                <a:cs typeface="Times New Roman" pitchFamily="18" charset="0"/>
              </a:rPr>
              <a:t>Quạ</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bôi</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trắng</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lông</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mình</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để</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làm</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gì</a:t>
            </a:r>
            <a:r>
              <a:rPr lang="en-US" sz="3200" b="1" dirty="0">
                <a:solidFill>
                  <a:srgbClr val="FF0000"/>
                </a:solidFill>
                <a:latin typeface="UTM Avo" panose="02040603050506020204" pitchFamily="18" charset="0"/>
                <a:cs typeface="Times New Roman" pitchFamily="18" charset="0"/>
              </a:rPr>
              <a:t>?</a:t>
            </a:r>
          </a:p>
        </p:txBody>
      </p:sp>
    </p:spTree>
    <p:extLst>
      <p:ext uri="{BB962C8B-B14F-4D97-AF65-F5344CB8AC3E}">
        <p14:creationId xmlns:p14="http://schemas.microsoft.com/office/powerpoint/2010/main" val="3864724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67000" y="296092"/>
            <a:ext cx="2819400" cy="584775"/>
          </a:xfrm>
          <a:prstGeom prst="rect">
            <a:avLst/>
          </a:prstGeom>
          <a:noFill/>
        </p:spPr>
        <p:txBody>
          <a:bodyPr wrap="square" rtlCol="0">
            <a:spAutoFit/>
          </a:bodyPr>
          <a:lstStyle/>
          <a:p>
            <a:r>
              <a:rPr lang="en-US" sz="3200" b="1" dirty="0" err="1">
                <a:solidFill>
                  <a:srgbClr val="FF0000"/>
                </a:solidFill>
                <a:latin typeface="Times New Roman" pitchFamily="18" charset="0"/>
                <a:cs typeface="Times New Roman" pitchFamily="18" charset="0"/>
              </a:rPr>
              <a:t>Tranh</a:t>
            </a:r>
            <a:r>
              <a:rPr lang="en-US" sz="3200" b="1" dirty="0">
                <a:solidFill>
                  <a:srgbClr val="FF0000"/>
                </a:solidFill>
                <a:latin typeface="Times New Roman" pitchFamily="18" charset="0"/>
                <a:cs typeface="Times New Roman" pitchFamily="18" charset="0"/>
              </a:rPr>
              <a:t> 2</a:t>
            </a:r>
          </a:p>
        </p:txBody>
      </p:sp>
      <p:sp>
        <p:nvSpPr>
          <p:cNvPr id="6" name="TextBox 5"/>
          <p:cNvSpPr txBox="1"/>
          <p:nvPr/>
        </p:nvSpPr>
        <p:spPr>
          <a:xfrm>
            <a:off x="1685365" y="5422613"/>
            <a:ext cx="9067800" cy="584775"/>
          </a:xfrm>
          <a:prstGeom prst="rect">
            <a:avLst/>
          </a:prstGeom>
          <a:noFill/>
        </p:spPr>
        <p:txBody>
          <a:bodyPr wrap="square" rtlCol="0">
            <a:spAutoFit/>
          </a:bodyPr>
          <a:lstStyle/>
          <a:p>
            <a:r>
              <a:rPr lang="en-US" sz="3200" b="1" dirty="0" err="1">
                <a:solidFill>
                  <a:srgbClr val="FF0000"/>
                </a:solidFill>
                <a:latin typeface="UTM Avo" panose="02040603050506020204" pitchFamily="18" charset="0"/>
                <a:cs typeface="Times New Roman" pitchFamily="18" charset="0"/>
              </a:rPr>
              <a:t>Vì</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sao</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đàn</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bồ</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câu</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cho</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quạ</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vào</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chuồng</a:t>
            </a:r>
            <a:r>
              <a:rPr lang="en-US" sz="3200" b="1" dirty="0">
                <a:solidFill>
                  <a:srgbClr val="FF0000"/>
                </a:solidFill>
                <a:latin typeface="UTM Avo" panose="02040603050506020204" pitchFamily="18" charset="0"/>
                <a:cs typeface="Times New Roman" pitchFamily="18" charset="0"/>
              </a:rPr>
              <a:t>?</a:t>
            </a:r>
          </a:p>
        </p:txBody>
      </p:sp>
      <p:pic>
        <p:nvPicPr>
          <p:cNvPr id="7" name="Picture 6" descr="118220695_729850357868791_3040304506236713068_n.jpg"/>
          <p:cNvPicPr>
            <a:picLocks noChangeAspect="1"/>
          </p:cNvPicPr>
          <p:nvPr/>
        </p:nvPicPr>
        <p:blipFill>
          <a:blip r:embed="rId2" cstate="print"/>
          <a:stretch>
            <a:fillRect/>
          </a:stretch>
        </p:blipFill>
        <p:spPr>
          <a:xfrm>
            <a:off x="2456330" y="1143000"/>
            <a:ext cx="7525870" cy="3962400"/>
          </a:xfrm>
          <a:prstGeom prst="rect">
            <a:avLst/>
          </a:prstGeom>
        </p:spPr>
      </p:pic>
    </p:spTree>
    <p:extLst>
      <p:ext uri="{BB962C8B-B14F-4D97-AF65-F5344CB8AC3E}">
        <p14:creationId xmlns:p14="http://schemas.microsoft.com/office/powerpoint/2010/main" val="2363772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67000" y="296092"/>
            <a:ext cx="2819400" cy="584775"/>
          </a:xfrm>
          <a:prstGeom prst="rect">
            <a:avLst/>
          </a:prstGeom>
          <a:noFill/>
        </p:spPr>
        <p:txBody>
          <a:bodyPr wrap="square" rtlCol="0">
            <a:spAutoFit/>
          </a:bodyPr>
          <a:lstStyle/>
          <a:p>
            <a:r>
              <a:rPr lang="en-US" sz="3200" b="1" dirty="0" err="1">
                <a:solidFill>
                  <a:srgbClr val="FF0000"/>
                </a:solidFill>
                <a:latin typeface="Times New Roman" pitchFamily="18" charset="0"/>
                <a:cs typeface="Times New Roman" pitchFamily="18" charset="0"/>
              </a:rPr>
              <a:t>Tranh</a:t>
            </a:r>
            <a:r>
              <a:rPr lang="en-US" sz="3200" b="1" dirty="0">
                <a:solidFill>
                  <a:srgbClr val="FF0000"/>
                </a:solidFill>
                <a:latin typeface="Times New Roman" pitchFamily="18" charset="0"/>
                <a:cs typeface="Times New Roman" pitchFamily="18" charset="0"/>
              </a:rPr>
              <a:t> 3</a:t>
            </a:r>
          </a:p>
        </p:txBody>
      </p:sp>
      <p:sp>
        <p:nvSpPr>
          <p:cNvPr id="6" name="TextBox 5"/>
          <p:cNvSpPr txBox="1"/>
          <p:nvPr/>
        </p:nvSpPr>
        <p:spPr>
          <a:xfrm>
            <a:off x="1981200" y="5410201"/>
            <a:ext cx="8458200" cy="584775"/>
          </a:xfrm>
          <a:prstGeom prst="rect">
            <a:avLst/>
          </a:prstGeom>
          <a:noFill/>
        </p:spPr>
        <p:txBody>
          <a:bodyPr wrap="square" rtlCol="0">
            <a:spAutoFit/>
          </a:bodyPr>
          <a:lstStyle/>
          <a:p>
            <a:r>
              <a:rPr lang="en-US" sz="3200" b="1" dirty="0" err="1">
                <a:solidFill>
                  <a:srgbClr val="FF0000"/>
                </a:solidFill>
                <a:latin typeface="UTM Avo" panose="02040603050506020204" pitchFamily="18" charset="0"/>
                <a:cs typeface="Times New Roman" pitchFamily="18" charset="0"/>
              </a:rPr>
              <a:t>Phát</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hiện</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ra</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quạ</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đàn</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bồ</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câu</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làm</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gì</a:t>
            </a:r>
            <a:r>
              <a:rPr lang="en-US" sz="3200" b="1" dirty="0">
                <a:solidFill>
                  <a:srgbClr val="FF0000"/>
                </a:solidFill>
                <a:latin typeface="UTM Avo" panose="02040603050506020204" pitchFamily="18" charset="0"/>
                <a:cs typeface="Times New Roman" pitchFamily="18" charset="0"/>
              </a:rPr>
              <a:t>?</a:t>
            </a:r>
          </a:p>
        </p:txBody>
      </p:sp>
      <p:pic>
        <p:nvPicPr>
          <p:cNvPr id="7" name="Picture 6" descr="118443511_338114983903745_6681979254622359003_n.jpg"/>
          <p:cNvPicPr>
            <a:picLocks noChangeAspect="1"/>
          </p:cNvPicPr>
          <p:nvPr/>
        </p:nvPicPr>
        <p:blipFill>
          <a:blip r:embed="rId2" cstate="print"/>
          <a:stretch>
            <a:fillRect/>
          </a:stretch>
        </p:blipFill>
        <p:spPr>
          <a:xfrm>
            <a:off x="2387600" y="990600"/>
            <a:ext cx="7356764" cy="4114800"/>
          </a:xfrm>
          <a:prstGeom prst="rect">
            <a:avLst/>
          </a:prstGeom>
        </p:spPr>
      </p:pic>
    </p:spTree>
    <p:extLst>
      <p:ext uri="{BB962C8B-B14F-4D97-AF65-F5344CB8AC3E}">
        <p14:creationId xmlns:p14="http://schemas.microsoft.com/office/powerpoint/2010/main" val="107914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67000" y="296092"/>
            <a:ext cx="2819400" cy="584775"/>
          </a:xfrm>
          <a:prstGeom prst="rect">
            <a:avLst/>
          </a:prstGeom>
          <a:noFill/>
        </p:spPr>
        <p:txBody>
          <a:bodyPr wrap="square" rtlCol="0">
            <a:spAutoFit/>
          </a:bodyPr>
          <a:lstStyle/>
          <a:p>
            <a:r>
              <a:rPr lang="en-US" sz="3200" b="1" dirty="0" err="1">
                <a:solidFill>
                  <a:srgbClr val="FF0000"/>
                </a:solidFill>
                <a:latin typeface="Times New Roman" pitchFamily="18" charset="0"/>
                <a:cs typeface="Times New Roman" pitchFamily="18" charset="0"/>
              </a:rPr>
              <a:t>Tranh</a:t>
            </a:r>
            <a:r>
              <a:rPr lang="en-US" sz="3200" b="1" dirty="0">
                <a:solidFill>
                  <a:srgbClr val="FF0000"/>
                </a:solidFill>
                <a:latin typeface="Times New Roman" pitchFamily="18" charset="0"/>
                <a:cs typeface="Times New Roman" pitchFamily="18" charset="0"/>
              </a:rPr>
              <a:t> 4</a:t>
            </a:r>
          </a:p>
        </p:txBody>
      </p:sp>
      <p:sp>
        <p:nvSpPr>
          <p:cNvPr id="6" name="TextBox 5"/>
          <p:cNvSpPr txBox="1"/>
          <p:nvPr/>
        </p:nvSpPr>
        <p:spPr>
          <a:xfrm>
            <a:off x="2133600" y="5486401"/>
            <a:ext cx="8305800" cy="584775"/>
          </a:xfrm>
          <a:prstGeom prst="rect">
            <a:avLst/>
          </a:prstGeom>
          <a:noFill/>
        </p:spPr>
        <p:txBody>
          <a:bodyPr wrap="square" rtlCol="0">
            <a:spAutoFit/>
          </a:bodyPr>
          <a:lstStyle/>
          <a:p>
            <a:r>
              <a:rPr lang="en-US" sz="3200" b="1" dirty="0" err="1">
                <a:solidFill>
                  <a:srgbClr val="FF0000"/>
                </a:solidFill>
                <a:latin typeface="UTM Avo" panose="02040603050506020204" pitchFamily="18" charset="0"/>
                <a:cs typeface="Times New Roman" pitchFamily="18" charset="0"/>
              </a:rPr>
              <a:t>Vì</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sao</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họ</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nhà</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quạ</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cũng</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đuổi</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quạ</a:t>
            </a:r>
            <a:r>
              <a:rPr lang="en-US" sz="3200" b="1" dirty="0">
                <a:solidFill>
                  <a:srgbClr val="FF0000"/>
                </a:solidFill>
                <a:latin typeface="UTM Avo" panose="02040603050506020204" pitchFamily="18" charset="0"/>
                <a:cs typeface="Times New Roman" pitchFamily="18" charset="0"/>
              </a:rPr>
              <a:t> </a:t>
            </a:r>
            <a:r>
              <a:rPr lang="en-US" sz="3200" b="1" dirty="0" err="1">
                <a:solidFill>
                  <a:srgbClr val="FF0000"/>
                </a:solidFill>
                <a:latin typeface="UTM Avo" panose="02040603050506020204" pitchFamily="18" charset="0"/>
                <a:cs typeface="Times New Roman" pitchFamily="18" charset="0"/>
              </a:rPr>
              <a:t>đi</a:t>
            </a:r>
            <a:r>
              <a:rPr lang="en-US" sz="3200" b="1" dirty="0">
                <a:solidFill>
                  <a:srgbClr val="FF0000"/>
                </a:solidFill>
                <a:latin typeface="UTM Avo" panose="02040603050506020204" pitchFamily="18" charset="0"/>
                <a:cs typeface="Times New Roman" pitchFamily="18" charset="0"/>
              </a:rPr>
              <a:t>?</a:t>
            </a:r>
          </a:p>
        </p:txBody>
      </p:sp>
      <p:pic>
        <p:nvPicPr>
          <p:cNvPr id="8" name="Picture 7" descr="118208873_3011689542273038_8162256715724465640_n.jpg"/>
          <p:cNvPicPr>
            <a:picLocks noChangeAspect="1"/>
          </p:cNvPicPr>
          <p:nvPr/>
        </p:nvPicPr>
        <p:blipFill>
          <a:blip r:embed="rId2" cstate="print"/>
          <a:stretch>
            <a:fillRect/>
          </a:stretch>
        </p:blipFill>
        <p:spPr>
          <a:xfrm>
            <a:off x="2667001" y="1143000"/>
            <a:ext cx="6934199" cy="4191000"/>
          </a:xfrm>
          <a:prstGeom prst="rect">
            <a:avLst/>
          </a:prstGeom>
        </p:spPr>
      </p:pic>
    </p:spTree>
    <p:extLst>
      <p:ext uri="{BB962C8B-B14F-4D97-AF65-F5344CB8AC3E}">
        <p14:creationId xmlns:p14="http://schemas.microsoft.com/office/powerpoint/2010/main" val="315932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defRPr/>
            </a:pPr>
            <a:r>
              <a:rPr lang="en-US" altLang="vi-VN"/>
              <a:t> </a:t>
            </a:r>
          </a:p>
        </p:txBody>
      </p:sp>
      <p:sp>
        <p:nvSpPr>
          <p:cNvPr id="32771" name="Rectangle 3"/>
          <p:cNvSpPr>
            <a:spLocks noGrp="1" noChangeArrowheads="1"/>
          </p:cNvSpPr>
          <p:nvPr>
            <p:ph type="body" idx="1"/>
          </p:nvPr>
        </p:nvSpPr>
        <p:spPr/>
        <p:txBody>
          <a:bodyPr/>
          <a:lstStyle/>
          <a:p>
            <a:pPr eaLnBrk="1" hangingPunct="1"/>
            <a:endParaRPr lang="vi-VN" altLang="vi-VN"/>
          </a:p>
        </p:txBody>
      </p:sp>
      <p:pic>
        <p:nvPicPr>
          <p:cNvPr id="3277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WordArt 6"/>
          <p:cNvSpPr>
            <a:spLocks noChangeArrowheads="1" noChangeShapeType="1" noTextEdit="1"/>
          </p:cNvSpPr>
          <p:nvPr/>
        </p:nvSpPr>
        <p:spPr bwMode="auto">
          <a:xfrm>
            <a:off x="1676400" y="-6531"/>
            <a:ext cx="7315200" cy="1371600"/>
          </a:xfrm>
          <a:prstGeom prst="rect">
            <a:avLst/>
          </a:prstGeom>
        </p:spPr>
        <p:txBody>
          <a:bodyPr wrap="none" fromWordArt="1">
            <a:prstTxWarp prst="textCurveUp">
              <a:avLst>
                <a:gd name="adj" fmla="val 6500"/>
              </a:avLst>
            </a:prstTxWarp>
          </a:bodyPr>
          <a:lstStyle/>
          <a:p>
            <a:pPr algn="ctr"/>
            <a:r>
              <a:rPr lang="vi-VN"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C</a:t>
            </a:r>
            <a:r>
              <a:rPr lang="en-US" sz="3600" kern="10" dirty="0" err="1">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húng</a:t>
            </a:r>
            <a:r>
              <a:rPr lang="en-US"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 </a:t>
            </a:r>
            <a:r>
              <a:rPr lang="en-US" sz="3600" kern="10" dirty="0" err="1">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mình</a:t>
            </a:r>
            <a:r>
              <a:rPr lang="en-US"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 </a:t>
            </a:r>
            <a:r>
              <a:rPr lang="en-US" sz="3600" kern="10" dirty="0" err="1">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cùng</a:t>
            </a:r>
            <a:r>
              <a:rPr lang="en-US"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 </a:t>
            </a:r>
            <a:r>
              <a:rPr lang="en-US" sz="3600" kern="10" dirty="0" err="1">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kể</a:t>
            </a:r>
            <a:r>
              <a:rPr lang="en-US"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 </a:t>
            </a:r>
            <a:r>
              <a:rPr lang="en-US" sz="3600" kern="10" dirty="0" err="1">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chuyện</a:t>
            </a:r>
            <a:r>
              <a:rPr lang="en-US"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 </a:t>
            </a:r>
            <a:r>
              <a:rPr lang="en-US" sz="3600" kern="10" dirty="0" err="1">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nhé</a:t>
            </a:r>
            <a:r>
              <a:rPr lang="en-US" sz="3600" kern="10" dirty="0">
                <a:ln w="9525">
                  <a:solidFill>
                    <a:srgbClr val="000000"/>
                  </a:solidFill>
                  <a:round/>
                  <a:headEnd/>
                  <a:tailEnd/>
                </a:ln>
                <a:solidFill>
                  <a:srgbClr val="0000CC"/>
                </a:solidFill>
                <a:effectLst>
                  <a:outerShdw dist="45791" dir="2021404" algn="ctr" rotWithShape="0">
                    <a:srgbClr val="808080">
                      <a:alpha val="79999"/>
                    </a:srgbClr>
                  </a:outerShdw>
                </a:effectLst>
                <a:latin typeface="Times New Roman"/>
                <a:cs typeface="Times New Roman"/>
              </a:rPr>
              <a:t>!</a:t>
            </a:r>
          </a:p>
        </p:txBody>
      </p:sp>
    </p:spTree>
    <p:extLst>
      <p:ext uri="{BB962C8B-B14F-4D97-AF65-F5344CB8AC3E}">
        <p14:creationId xmlns:p14="http://schemas.microsoft.com/office/powerpoint/2010/main" val="49024824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221</Words>
  <Application>Microsoft Office PowerPoint</Application>
  <PresentationFormat>Widescreen</PresentationFormat>
  <Paragraphs>23</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UTM Avo</vt:lpstr>
      <vt:lpstr>1_Office Theme</vt:lpstr>
      <vt:lpstr>PowerPoint Presentation</vt:lpstr>
      <vt:lpstr> Kể chuyện</vt:lpstr>
      <vt:lpstr>PowerPoint Presentation</vt:lpstr>
      <vt:lpstr>PowerPoint Presentation</vt:lpstr>
      <vt:lpstr>PowerPoint Presentation</vt:lpstr>
      <vt:lpstr>PowerPoint Presentation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cp:revision>
  <dcterms:created xsi:type="dcterms:W3CDTF">2024-12-06T00:40:26Z</dcterms:created>
  <dcterms:modified xsi:type="dcterms:W3CDTF">2024-12-06T00:42:12Z</dcterms:modified>
</cp:coreProperties>
</file>